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57" r:id="rId4"/>
    <p:sldId id="261" r:id="rId5"/>
    <p:sldId id="263" r:id="rId6"/>
    <p:sldId id="266" r:id="rId7"/>
    <p:sldId id="264" r:id="rId8"/>
    <p:sldId id="265" r:id="rId9"/>
    <p:sldId id="267" r:id="rId10"/>
    <p:sldId id="268" r:id="rId11"/>
    <p:sldId id="270" r:id="rId12"/>
    <p:sldId id="271"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3/25/2023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74E92-BDB0-4071-5EB4-FAC271FD9CEF}"/>
              </a:ext>
            </a:extLst>
          </p:cNvPr>
          <p:cNvSpPr>
            <a:spLocks noGrp="1"/>
          </p:cNvSpPr>
          <p:nvPr>
            <p:ph type="ctrTitle"/>
          </p:nvPr>
        </p:nvSpPr>
        <p:spPr/>
        <p:txBody>
          <a:bodyPr/>
          <a:lstStyle/>
          <a:p>
            <a:r>
              <a:rPr lang="en-GB" dirty="0"/>
              <a:t>AI WITH PYTHON</a:t>
            </a:r>
            <a:endParaRPr lang="en-IN" dirty="0"/>
          </a:p>
        </p:txBody>
      </p:sp>
      <p:sp>
        <p:nvSpPr>
          <p:cNvPr id="3" name="Subtitle 2">
            <a:extLst>
              <a:ext uri="{FF2B5EF4-FFF2-40B4-BE49-F238E27FC236}">
                <a16:creationId xmlns:a16="http://schemas.microsoft.com/office/drawing/2014/main" id="{50B1AB3F-08CF-72B3-77C1-22CFB41DF289}"/>
              </a:ext>
            </a:extLst>
          </p:cNvPr>
          <p:cNvSpPr>
            <a:spLocks noGrp="1"/>
          </p:cNvSpPr>
          <p:nvPr>
            <p:ph type="subTitle" idx="1"/>
          </p:nvPr>
        </p:nvSpPr>
        <p:spPr/>
        <p:txBody>
          <a:bodyPr/>
          <a:lstStyle/>
          <a:p>
            <a:r>
              <a:rPr lang="en-GB" dirty="0"/>
              <a:t>ASSIGNMENT-1</a:t>
            </a:r>
            <a:endParaRPr lang="en-IN" dirty="0"/>
          </a:p>
        </p:txBody>
      </p:sp>
      <p:pic>
        <p:nvPicPr>
          <p:cNvPr id="4" name="Picture 3">
            <a:extLst>
              <a:ext uri="{FF2B5EF4-FFF2-40B4-BE49-F238E27FC236}">
                <a16:creationId xmlns:a16="http://schemas.microsoft.com/office/drawing/2014/main" id="{4AAB45C4-980D-3C90-2125-BFB95437B07C}"/>
              </a:ext>
            </a:extLst>
          </p:cNvPr>
          <p:cNvPicPr>
            <a:picLocks noChangeAspect="1"/>
          </p:cNvPicPr>
          <p:nvPr/>
        </p:nvPicPr>
        <p:blipFill>
          <a:blip r:embed="rId2"/>
          <a:stretch>
            <a:fillRect/>
          </a:stretch>
        </p:blipFill>
        <p:spPr>
          <a:xfrm>
            <a:off x="9197008" y="4474781"/>
            <a:ext cx="2517913" cy="1731478"/>
          </a:xfrm>
          <a:prstGeom prst="rect">
            <a:avLst/>
          </a:prstGeom>
        </p:spPr>
      </p:pic>
      <p:pic>
        <p:nvPicPr>
          <p:cNvPr id="5" name="Picture 4">
            <a:extLst>
              <a:ext uri="{FF2B5EF4-FFF2-40B4-BE49-F238E27FC236}">
                <a16:creationId xmlns:a16="http://schemas.microsoft.com/office/drawing/2014/main" id="{868EA01F-A728-5346-609B-091371CA970A}"/>
              </a:ext>
            </a:extLst>
          </p:cNvPr>
          <p:cNvPicPr>
            <a:picLocks noChangeAspect="1"/>
          </p:cNvPicPr>
          <p:nvPr/>
        </p:nvPicPr>
        <p:blipFill>
          <a:blip r:embed="rId3"/>
          <a:stretch>
            <a:fillRect/>
          </a:stretch>
        </p:blipFill>
        <p:spPr>
          <a:xfrm>
            <a:off x="8197106" y="2566015"/>
            <a:ext cx="3663589" cy="1575110"/>
          </a:xfrm>
          <a:prstGeom prst="rect">
            <a:avLst/>
          </a:prstGeom>
        </p:spPr>
      </p:pic>
    </p:spTree>
    <p:extLst>
      <p:ext uri="{BB962C8B-B14F-4D97-AF65-F5344CB8AC3E}">
        <p14:creationId xmlns:p14="http://schemas.microsoft.com/office/powerpoint/2010/main" val="3372914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13A1-AED3-2055-D345-C52B418ECB4F}"/>
              </a:ext>
            </a:extLst>
          </p:cNvPr>
          <p:cNvSpPr>
            <a:spLocks noGrp="1"/>
          </p:cNvSpPr>
          <p:nvPr>
            <p:ph type="title"/>
          </p:nvPr>
        </p:nvSpPr>
        <p:spPr>
          <a:xfrm>
            <a:off x="1640156" y="523462"/>
            <a:ext cx="8911687" cy="1280890"/>
          </a:xfrm>
        </p:spPr>
        <p:txBody>
          <a:bodyPr>
            <a:normAutofit/>
          </a:bodyPr>
          <a:lstStyle/>
          <a:p>
            <a:r>
              <a:rPr lang="en-GB" sz="2400" b="1" dirty="0"/>
              <a:t>PRICISION FARMING AND REMOTE SENSING IN PRECISION  </a:t>
            </a:r>
            <a:br>
              <a:rPr lang="en-GB" sz="2400" b="1" dirty="0"/>
            </a:br>
            <a:r>
              <a:rPr lang="en-GB" sz="2400" b="1" dirty="0"/>
              <a:t>                                    AGRICULTURE  </a:t>
            </a:r>
            <a:endParaRPr lang="en-IN" sz="2400" b="1" dirty="0"/>
          </a:p>
        </p:txBody>
      </p:sp>
      <p:pic>
        <p:nvPicPr>
          <p:cNvPr id="4" name="Content Placeholder 3">
            <a:extLst>
              <a:ext uri="{FF2B5EF4-FFF2-40B4-BE49-F238E27FC236}">
                <a16:creationId xmlns:a16="http://schemas.microsoft.com/office/drawing/2014/main" id="{5DBD06CC-AAB6-9BCD-5CE0-8C74DE2C82C3}"/>
              </a:ext>
            </a:extLst>
          </p:cNvPr>
          <p:cNvPicPr>
            <a:picLocks noGrp="1" noChangeAspect="1"/>
          </p:cNvPicPr>
          <p:nvPr>
            <p:ph idx="1"/>
          </p:nvPr>
        </p:nvPicPr>
        <p:blipFill>
          <a:blip r:embed="rId2"/>
          <a:stretch>
            <a:fillRect/>
          </a:stretch>
        </p:blipFill>
        <p:spPr>
          <a:xfrm>
            <a:off x="914397" y="1683027"/>
            <a:ext cx="3604591" cy="4108174"/>
          </a:xfrm>
          <a:prstGeom prst="rect">
            <a:avLst/>
          </a:prstGeom>
        </p:spPr>
      </p:pic>
      <p:pic>
        <p:nvPicPr>
          <p:cNvPr id="5" name="Picture 4">
            <a:extLst>
              <a:ext uri="{FF2B5EF4-FFF2-40B4-BE49-F238E27FC236}">
                <a16:creationId xmlns:a16="http://schemas.microsoft.com/office/drawing/2014/main" id="{D8EE1B56-61F9-3E4A-98A0-0E0C6D3B6CC6}"/>
              </a:ext>
            </a:extLst>
          </p:cNvPr>
          <p:cNvPicPr>
            <a:picLocks noChangeAspect="1"/>
          </p:cNvPicPr>
          <p:nvPr/>
        </p:nvPicPr>
        <p:blipFill>
          <a:blip r:embed="rId3"/>
          <a:stretch>
            <a:fillRect/>
          </a:stretch>
        </p:blipFill>
        <p:spPr>
          <a:xfrm>
            <a:off x="8309112" y="1804352"/>
            <a:ext cx="3604591" cy="3576032"/>
          </a:xfrm>
          <a:prstGeom prst="rect">
            <a:avLst/>
          </a:prstGeom>
        </p:spPr>
      </p:pic>
      <p:pic>
        <p:nvPicPr>
          <p:cNvPr id="6" name="Picture 5">
            <a:extLst>
              <a:ext uri="{FF2B5EF4-FFF2-40B4-BE49-F238E27FC236}">
                <a16:creationId xmlns:a16="http://schemas.microsoft.com/office/drawing/2014/main" id="{2C6EFEB0-7EEC-85C7-4776-DC2D9BE456A8}"/>
              </a:ext>
            </a:extLst>
          </p:cNvPr>
          <p:cNvPicPr>
            <a:picLocks noChangeAspect="1"/>
          </p:cNvPicPr>
          <p:nvPr/>
        </p:nvPicPr>
        <p:blipFill>
          <a:blip r:embed="rId4"/>
          <a:stretch>
            <a:fillRect/>
          </a:stretch>
        </p:blipFill>
        <p:spPr>
          <a:xfrm>
            <a:off x="4518990" y="1804353"/>
            <a:ext cx="3790121" cy="3986848"/>
          </a:xfrm>
          <a:prstGeom prst="rect">
            <a:avLst/>
          </a:prstGeom>
        </p:spPr>
      </p:pic>
    </p:spTree>
    <p:extLst>
      <p:ext uri="{BB962C8B-B14F-4D97-AF65-F5344CB8AC3E}">
        <p14:creationId xmlns:p14="http://schemas.microsoft.com/office/powerpoint/2010/main" val="1014840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A9C2-F00C-9F4E-FEB6-CF4305194AAF}"/>
              </a:ext>
            </a:extLst>
          </p:cNvPr>
          <p:cNvSpPr>
            <a:spLocks noGrp="1"/>
          </p:cNvSpPr>
          <p:nvPr>
            <p:ph type="title"/>
          </p:nvPr>
        </p:nvSpPr>
        <p:spPr/>
        <p:txBody>
          <a:bodyPr>
            <a:normAutofit/>
          </a:bodyPr>
          <a:lstStyle/>
          <a:p>
            <a:r>
              <a:rPr lang="en-GB" sz="2400" b="1" dirty="0"/>
              <a:t>MILLET (RAGI)</a:t>
            </a:r>
            <a:endParaRPr lang="en-IN" sz="2400" b="1" dirty="0"/>
          </a:p>
        </p:txBody>
      </p:sp>
      <p:sp>
        <p:nvSpPr>
          <p:cNvPr id="3" name="Content Placeholder 2">
            <a:extLst>
              <a:ext uri="{FF2B5EF4-FFF2-40B4-BE49-F238E27FC236}">
                <a16:creationId xmlns:a16="http://schemas.microsoft.com/office/drawing/2014/main" id="{01A69A40-C622-00EF-8FE8-F428A5DB5FE2}"/>
              </a:ext>
            </a:extLst>
          </p:cNvPr>
          <p:cNvSpPr>
            <a:spLocks noGrp="1"/>
          </p:cNvSpPr>
          <p:nvPr>
            <p:ph idx="1"/>
          </p:nvPr>
        </p:nvSpPr>
        <p:spPr/>
        <p:txBody>
          <a:bodyPr/>
          <a:lstStyle/>
          <a:p>
            <a:pPr marL="0" indent="0">
              <a:buNone/>
            </a:pPr>
            <a:r>
              <a:rPr lang="en-GB" dirty="0"/>
              <a:t>Ragi: Irrigated preparation of main field.</a:t>
            </a:r>
          </a:p>
          <a:p>
            <a:pPr marL="0" indent="0">
              <a:buNone/>
            </a:pPr>
            <a:r>
              <a:rPr lang="en-GB" dirty="0"/>
              <a:t>1. Application of FYM or compost</a:t>
            </a:r>
          </a:p>
          <a:p>
            <a:pPr marL="0" indent="0">
              <a:buNone/>
            </a:pPr>
            <a:r>
              <a:rPr lang="en-GB" dirty="0"/>
              <a:t>      spread 12.5t/ha of compost or composted coir pith </a:t>
            </a:r>
            <a:r>
              <a:rPr lang="en-GB" dirty="0" err="1"/>
              <a:t>evnly</a:t>
            </a:r>
            <a:r>
              <a:rPr lang="en-GB" dirty="0"/>
              <a:t> on the unploughed field and then plough and incorporate in the soil</a:t>
            </a:r>
          </a:p>
          <a:p>
            <a:pPr marL="0" indent="0">
              <a:buNone/>
            </a:pPr>
            <a:r>
              <a:rPr lang="en-IN" dirty="0"/>
              <a:t>2. Application of fertilizers </a:t>
            </a:r>
          </a:p>
          <a:p>
            <a:pPr marL="0" indent="0">
              <a:buNone/>
            </a:pPr>
            <a:r>
              <a:rPr lang="en-IN" dirty="0"/>
              <a:t>     Soil test based fertilizer recommendation may be adopted in western and north western zones in soils of </a:t>
            </a:r>
            <a:r>
              <a:rPr lang="en-IN" dirty="0" err="1"/>
              <a:t>vertisls</a:t>
            </a:r>
            <a:r>
              <a:rPr lang="en-IN" dirty="0"/>
              <a:t>, </a:t>
            </a:r>
            <a:r>
              <a:rPr lang="en-IN" dirty="0" err="1"/>
              <a:t>alfisaols</a:t>
            </a:r>
            <a:r>
              <a:rPr lang="en-IN" dirty="0"/>
              <a:t> and </a:t>
            </a:r>
            <a:r>
              <a:rPr lang="en-IN" dirty="0" err="1"/>
              <a:t>inceptisols</a:t>
            </a:r>
            <a:r>
              <a:rPr lang="en-IN" dirty="0"/>
              <a:t> for prescribing the fertilizer dose for specified targets. If soil test is not available, adopt a </a:t>
            </a:r>
            <a:r>
              <a:rPr lang="en-IN" dirty="0" err="1"/>
              <a:t>banklet</a:t>
            </a:r>
            <a:r>
              <a:rPr lang="en-IN" dirty="0"/>
              <a:t> </a:t>
            </a:r>
            <a:r>
              <a:rPr lang="en-IN" dirty="0" err="1"/>
              <a:t>recommendantion</a:t>
            </a:r>
            <a:r>
              <a:rPr lang="en-IN" dirty="0"/>
              <a:t> of 60kg N, 30kg p2o5 and 30kg k2o per ha. Apply half the dose of N and full dose of p2o5 and k2o basally before planting.</a:t>
            </a:r>
          </a:p>
        </p:txBody>
      </p:sp>
    </p:spTree>
    <p:extLst>
      <p:ext uri="{BB962C8B-B14F-4D97-AF65-F5344CB8AC3E}">
        <p14:creationId xmlns:p14="http://schemas.microsoft.com/office/powerpoint/2010/main" val="55090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B8B02-9A9F-D849-3798-07617E8C3311}"/>
              </a:ext>
            </a:extLst>
          </p:cNvPr>
          <p:cNvSpPr>
            <a:spLocks noGrp="1"/>
          </p:cNvSpPr>
          <p:nvPr>
            <p:ph type="title"/>
          </p:nvPr>
        </p:nvSpPr>
        <p:spPr>
          <a:xfrm>
            <a:off x="2062838" y="624110"/>
            <a:ext cx="8911687" cy="1280890"/>
          </a:xfrm>
        </p:spPr>
        <p:txBody>
          <a:bodyPr>
            <a:normAutofit/>
          </a:bodyPr>
          <a:lstStyle/>
          <a:p>
            <a:r>
              <a:rPr lang="en-GB" sz="1800" dirty="0"/>
              <a:t>3. Application of micronutrient mixture </a:t>
            </a:r>
            <a:endParaRPr lang="en-IN" sz="1800" dirty="0"/>
          </a:p>
        </p:txBody>
      </p:sp>
      <p:sp>
        <p:nvSpPr>
          <p:cNvPr id="3" name="Content Placeholder 2">
            <a:extLst>
              <a:ext uri="{FF2B5EF4-FFF2-40B4-BE49-F238E27FC236}">
                <a16:creationId xmlns:a16="http://schemas.microsoft.com/office/drawing/2014/main" id="{FC933126-96A5-4633-29B8-0E3E5721BFA5}"/>
              </a:ext>
            </a:extLst>
          </p:cNvPr>
          <p:cNvSpPr>
            <a:spLocks noGrp="1"/>
          </p:cNvSpPr>
          <p:nvPr>
            <p:ph idx="1"/>
          </p:nvPr>
        </p:nvSpPr>
        <p:spPr>
          <a:xfrm>
            <a:off x="2062838" y="1264555"/>
            <a:ext cx="8915400" cy="3777622"/>
          </a:xfrm>
        </p:spPr>
        <p:txBody>
          <a:bodyPr/>
          <a:lstStyle/>
          <a:p>
            <a:pPr marL="0" indent="0">
              <a:buNone/>
            </a:pPr>
            <a:r>
              <a:rPr lang="en-GB" dirty="0"/>
              <a:t>Mix 12.5 kg of micronutrient mixture formulated by the department of agriculture, apply the mixture evenly on the beds. Do not incorporate the mixture in the soil.</a:t>
            </a:r>
          </a:p>
          <a:p>
            <a:pPr marL="0" indent="0">
              <a:buNone/>
            </a:pPr>
            <a:r>
              <a:rPr lang="en-GB" dirty="0"/>
              <a:t>4. Management of main field </a:t>
            </a:r>
          </a:p>
          <a:p>
            <a:pPr marL="0" indent="0">
              <a:buNone/>
            </a:pPr>
            <a:r>
              <a:rPr lang="en-GB" dirty="0"/>
              <a:t>Root dipping with </a:t>
            </a:r>
            <a:r>
              <a:rPr lang="en-GB" dirty="0" err="1"/>
              <a:t>Azospirillum</a:t>
            </a:r>
            <a:r>
              <a:rPr lang="en-GB" dirty="0"/>
              <a:t>: Prepare slurry with 5 packets (1000g/ha) of </a:t>
            </a:r>
            <a:r>
              <a:rPr lang="en-GB" dirty="0" err="1"/>
              <a:t>Azospirillum</a:t>
            </a:r>
            <a:r>
              <a:rPr lang="en-GB" dirty="0"/>
              <a:t> and 5 packets (1000g/ha) of </a:t>
            </a:r>
            <a:r>
              <a:rPr lang="en-GB" dirty="0" err="1"/>
              <a:t>phosphobacteria</a:t>
            </a:r>
            <a:r>
              <a:rPr lang="en-GB" dirty="0"/>
              <a:t> or 10 packets of </a:t>
            </a:r>
            <a:r>
              <a:rPr lang="en-GB" dirty="0" err="1"/>
              <a:t>Azophos</a:t>
            </a:r>
            <a:r>
              <a:rPr lang="en-GB" dirty="0"/>
              <a:t> (2000g/ha) in 40 litres of water and dip the root portion of the seedling in the solution for 15-30 minutes and transplant.</a:t>
            </a:r>
          </a:p>
          <a:p>
            <a:pPr marL="0" indent="0">
              <a:buNone/>
            </a:pPr>
            <a:endParaRPr lang="en-IN" dirty="0"/>
          </a:p>
        </p:txBody>
      </p:sp>
      <p:pic>
        <p:nvPicPr>
          <p:cNvPr id="4" name="Picture 3">
            <a:extLst>
              <a:ext uri="{FF2B5EF4-FFF2-40B4-BE49-F238E27FC236}">
                <a16:creationId xmlns:a16="http://schemas.microsoft.com/office/drawing/2014/main" id="{B4F36791-FC9C-B2D0-F594-91334A4E1CC9}"/>
              </a:ext>
            </a:extLst>
          </p:cNvPr>
          <p:cNvPicPr>
            <a:picLocks noChangeAspect="1"/>
          </p:cNvPicPr>
          <p:nvPr/>
        </p:nvPicPr>
        <p:blipFill>
          <a:blip r:embed="rId2"/>
          <a:stretch>
            <a:fillRect/>
          </a:stretch>
        </p:blipFill>
        <p:spPr>
          <a:xfrm>
            <a:off x="7129669" y="3919418"/>
            <a:ext cx="3528393" cy="1898286"/>
          </a:xfrm>
          <a:prstGeom prst="rect">
            <a:avLst/>
          </a:prstGeom>
        </p:spPr>
      </p:pic>
      <p:pic>
        <p:nvPicPr>
          <p:cNvPr id="6" name="Picture 5">
            <a:extLst>
              <a:ext uri="{FF2B5EF4-FFF2-40B4-BE49-F238E27FC236}">
                <a16:creationId xmlns:a16="http://schemas.microsoft.com/office/drawing/2014/main" id="{A7FC12B9-8E17-4C70-2487-40F1F0219F22}"/>
              </a:ext>
            </a:extLst>
          </p:cNvPr>
          <p:cNvPicPr>
            <a:picLocks noChangeAspect="1"/>
          </p:cNvPicPr>
          <p:nvPr/>
        </p:nvPicPr>
        <p:blipFill>
          <a:blip r:embed="rId3"/>
          <a:stretch>
            <a:fillRect/>
          </a:stretch>
        </p:blipFill>
        <p:spPr>
          <a:xfrm>
            <a:off x="3975652" y="3810000"/>
            <a:ext cx="2570922" cy="2630557"/>
          </a:xfrm>
          <a:prstGeom prst="rect">
            <a:avLst/>
          </a:prstGeom>
        </p:spPr>
      </p:pic>
    </p:spTree>
    <p:extLst>
      <p:ext uri="{BB962C8B-B14F-4D97-AF65-F5344CB8AC3E}">
        <p14:creationId xmlns:p14="http://schemas.microsoft.com/office/powerpoint/2010/main" val="3331191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3E16-CCC0-1D9B-B31F-C290DE226336}"/>
              </a:ext>
            </a:extLst>
          </p:cNvPr>
          <p:cNvSpPr>
            <a:spLocks noGrp="1"/>
          </p:cNvSpPr>
          <p:nvPr>
            <p:ph type="title"/>
          </p:nvPr>
        </p:nvSpPr>
        <p:spPr>
          <a:xfrm>
            <a:off x="1930315" y="2788554"/>
            <a:ext cx="8911687" cy="2260523"/>
          </a:xfrm>
        </p:spPr>
        <p:txBody>
          <a:bodyPr/>
          <a:lstStyle/>
          <a:p>
            <a:r>
              <a:rPr lang="en-GB" b="1" dirty="0"/>
              <a:t>THANK YOU </a:t>
            </a:r>
            <a:endParaRPr lang="en-IN" b="1" dirty="0"/>
          </a:p>
        </p:txBody>
      </p:sp>
      <p:pic>
        <p:nvPicPr>
          <p:cNvPr id="3" name="Picture 2">
            <a:extLst>
              <a:ext uri="{FF2B5EF4-FFF2-40B4-BE49-F238E27FC236}">
                <a16:creationId xmlns:a16="http://schemas.microsoft.com/office/drawing/2014/main" id="{9F71FF1A-E017-A9AD-E580-A02ADE9F472C}"/>
              </a:ext>
            </a:extLst>
          </p:cNvPr>
          <p:cNvPicPr>
            <a:picLocks noChangeAspect="1"/>
          </p:cNvPicPr>
          <p:nvPr/>
        </p:nvPicPr>
        <p:blipFill>
          <a:blip r:embed="rId2"/>
          <a:stretch>
            <a:fillRect/>
          </a:stretch>
        </p:blipFill>
        <p:spPr>
          <a:xfrm>
            <a:off x="6558170" y="2055267"/>
            <a:ext cx="3341204" cy="2227469"/>
          </a:xfrm>
          <a:prstGeom prst="rect">
            <a:avLst/>
          </a:prstGeom>
        </p:spPr>
      </p:pic>
      <p:pic>
        <p:nvPicPr>
          <p:cNvPr id="4" name="Picture 3">
            <a:extLst>
              <a:ext uri="{FF2B5EF4-FFF2-40B4-BE49-F238E27FC236}">
                <a16:creationId xmlns:a16="http://schemas.microsoft.com/office/drawing/2014/main" id="{88E55249-F37A-1ED9-E2D9-01C3B3731DCB}"/>
              </a:ext>
            </a:extLst>
          </p:cNvPr>
          <p:cNvPicPr>
            <a:picLocks noChangeAspect="1"/>
          </p:cNvPicPr>
          <p:nvPr/>
        </p:nvPicPr>
        <p:blipFill>
          <a:blip r:embed="rId3"/>
          <a:stretch>
            <a:fillRect/>
          </a:stretch>
        </p:blipFill>
        <p:spPr>
          <a:xfrm>
            <a:off x="8598810" y="4518992"/>
            <a:ext cx="3325750" cy="1870005"/>
          </a:xfrm>
          <a:prstGeom prst="rect">
            <a:avLst/>
          </a:prstGeom>
        </p:spPr>
      </p:pic>
    </p:spTree>
    <p:extLst>
      <p:ext uri="{BB962C8B-B14F-4D97-AF65-F5344CB8AC3E}">
        <p14:creationId xmlns:p14="http://schemas.microsoft.com/office/powerpoint/2010/main" val="1903108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6E61-A4D0-F5FC-04D2-B417D3F465C0}"/>
              </a:ext>
            </a:extLst>
          </p:cNvPr>
          <p:cNvSpPr>
            <a:spLocks noGrp="1"/>
          </p:cNvSpPr>
          <p:nvPr>
            <p:ph type="title"/>
          </p:nvPr>
        </p:nvSpPr>
        <p:spPr>
          <a:xfrm>
            <a:off x="2049585" y="663866"/>
            <a:ext cx="8911687" cy="1280890"/>
          </a:xfrm>
        </p:spPr>
        <p:txBody>
          <a:bodyPr/>
          <a:lstStyle/>
          <a:p>
            <a:r>
              <a:rPr lang="en-GB" dirty="0"/>
              <a:t>KTC-HUBLI </a:t>
            </a:r>
            <a:endParaRPr lang="en-IN" dirty="0"/>
          </a:p>
        </p:txBody>
      </p:sp>
      <p:sp>
        <p:nvSpPr>
          <p:cNvPr id="3" name="Content Placeholder 2">
            <a:extLst>
              <a:ext uri="{FF2B5EF4-FFF2-40B4-BE49-F238E27FC236}">
                <a16:creationId xmlns:a16="http://schemas.microsoft.com/office/drawing/2014/main" id="{5310C78C-6622-E714-97FA-0592B9FDEAE5}"/>
              </a:ext>
            </a:extLst>
          </p:cNvPr>
          <p:cNvSpPr>
            <a:spLocks noGrp="1"/>
          </p:cNvSpPr>
          <p:nvPr>
            <p:ph idx="1"/>
          </p:nvPr>
        </p:nvSpPr>
        <p:spPr>
          <a:xfrm>
            <a:off x="1638300" y="1944756"/>
            <a:ext cx="8915400" cy="3777622"/>
          </a:xfrm>
        </p:spPr>
        <p:txBody>
          <a:bodyPr/>
          <a:lstStyle/>
          <a:p>
            <a:pPr marL="0" indent="0">
              <a:buNone/>
            </a:pPr>
            <a:r>
              <a:rPr lang="en-GB" dirty="0"/>
              <a:t> </a:t>
            </a:r>
            <a:r>
              <a:rPr lang="en-GB" sz="2400" dirty="0"/>
              <a:t>ASSIGNMENT-1</a:t>
            </a:r>
          </a:p>
          <a:p>
            <a:pPr marL="0" indent="0">
              <a:buNone/>
            </a:pPr>
            <a:r>
              <a:rPr lang="en-GB" sz="2000" dirty="0"/>
              <a:t>TEAM MEMBERS </a:t>
            </a:r>
          </a:p>
          <a:p>
            <a:pPr>
              <a:buFont typeface="Wingdings" panose="05000000000000000000" pitchFamily="2" charset="2"/>
              <a:buChar char="q"/>
            </a:pPr>
            <a:r>
              <a:rPr lang="en-GB" dirty="0"/>
              <a:t>Priyanka</a:t>
            </a:r>
          </a:p>
          <a:p>
            <a:pPr>
              <a:buFont typeface="Wingdings" panose="05000000000000000000" pitchFamily="2" charset="2"/>
              <a:buChar char="q"/>
            </a:pPr>
            <a:r>
              <a:rPr lang="en-GB" dirty="0"/>
              <a:t>Samarth</a:t>
            </a:r>
          </a:p>
          <a:p>
            <a:pPr>
              <a:buFont typeface="Wingdings" panose="05000000000000000000" pitchFamily="2" charset="2"/>
              <a:buChar char="q"/>
            </a:pPr>
            <a:r>
              <a:rPr lang="en-GB" dirty="0"/>
              <a:t>Abhishek</a:t>
            </a:r>
          </a:p>
          <a:p>
            <a:pPr>
              <a:buFont typeface="Wingdings" panose="05000000000000000000" pitchFamily="2" charset="2"/>
              <a:buChar char="q"/>
            </a:pPr>
            <a:r>
              <a:rPr lang="en-GB" dirty="0"/>
              <a:t>Joel</a:t>
            </a:r>
          </a:p>
          <a:p>
            <a:pPr>
              <a:buFont typeface="Wingdings" panose="05000000000000000000" pitchFamily="2" charset="2"/>
              <a:buChar char="q"/>
            </a:pPr>
            <a:r>
              <a:rPr lang="en-GB" dirty="0"/>
              <a:t>Vinayak</a:t>
            </a:r>
          </a:p>
          <a:p>
            <a:pPr marL="0" indent="0">
              <a:buNone/>
            </a:pPr>
            <a:endParaRPr lang="en-GB" dirty="0"/>
          </a:p>
          <a:p>
            <a:pPr>
              <a:buFont typeface="Wingdings" panose="05000000000000000000" pitchFamily="2" charset="2"/>
              <a:buChar char="q"/>
            </a:pPr>
            <a:endParaRPr lang="en-GB" dirty="0"/>
          </a:p>
          <a:p>
            <a:pPr>
              <a:buFont typeface="Wingdings" panose="05000000000000000000" pitchFamily="2" charset="2"/>
              <a:buChar char="q"/>
            </a:pPr>
            <a:endParaRPr lang="en-IN" dirty="0"/>
          </a:p>
        </p:txBody>
      </p:sp>
      <p:pic>
        <p:nvPicPr>
          <p:cNvPr id="4" name="Picture 3">
            <a:extLst>
              <a:ext uri="{FF2B5EF4-FFF2-40B4-BE49-F238E27FC236}">
                <a16:creationId xmlns:a16="http://schemas.microsoft.com/office/drawing/2014/main" id="{3D4B49ED-0B44-1126-148A-7FEB4738AFFF}"/>
              </a:ext>
            </a:extLst>
          </p:cNvPr>
          <p:cNvPicPr>
            <a:picLocks noChangeAspect="1"/>
          </p:cNvPicPr>
          <p:nvPr/>
        </p:nvPicPr>
        <p:blipFill>
          <a:blip r:embed="rId2"/>
          <a:stretch>
            <a:fillRect/>
          </a:stretch>
        </p:blipFill>
        <p:spPr>
          <a:xfrm>
            <a:off x="7487478" y="2912166"/>
            <a:ext cx="3162300" cy="3162300"/>
          </a:xfrm>
          <a:prstGeom prst="rect">
            <a:avLst/>
          </a:prstGeom>
        </p:spPr>
      </p:pic>
    </p:spTree>
    <p:extLst>
      <p:ext uri="{BB962C8B-B14F-4D97-AF65-F5344CB8AC3E}">
        <p14:creationId xmlns:p14="http://schemas.microsoft.com/office/powerpoint/2010/main" val="2375594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E917-3C01-834D-3D3A-D7FD24E92E1E}"/>
              </a:ext>
            </a:extLst>
          </p:cNvPr>
          <p:cNvSpPr>
            <a:spLocks noGrp="1"/>
          </p:cNvSpPr>
          <p:nvPr>
            <p:ph type="title"/>
          </p:nvPr>
        </p:nvSpPr>
        <p:spPr/>
        <p:txBody>
          <a:bodyPr/>
          <a:lstStyle/>
          <a:p>
            <a:r>
              <a:rPr lang="en-GB" sz="2000" dirty="0"/>
              <a:t>Create a high level concept amount and type of fertilizers and pesticides required for the type of agriculture products to be harvested based on the soil and monsoon prediction.</a:t>
            </a:r>
            <a:endParaRPr lang="en-IN" dirty="0"/>
          </a:p>
        </p:txBody>
      </p:sp>
      <p:sp>
        <p:nvSpPr>
          <p:cNvPr id="3" name="Content Placeholder 2">
            <a:extLst>
              <a:ext uri="{FF2B5EF4-FFF2-40B4-BE49-F238E27FC236}">
                <a16:creationId xmlns:a16="http://schemas.microsoft.com/office/drawing/2014/main" id="{EEEB0362-3210-07B4-DAA1-5480EFA3ECC7}"/>
              </a:ext>
            </a:extLst>
          </p:cNvPr>
          <p:cNvSpPr>
            <a:spLocks noGrp="1"/>
          </p:cNvSpPr>
          <p:nvPr>
            <p:ph idx="1"/>
          </p:nvPr>
        </p:nvSpPr>
        <p:spPr/>
        <p:txBody>
          <a:bodyPr>
            <a:normAutofit lnSpcReduction="10000"/>
          </a:bodyPr>
          <a:lstStyle/>
          <a:p>
            <a:pPr marL="0" indent="0">
              <a:buNone/>
            </a:pPr>
            <a:r>
              <a:rPr lang="en-GB" sz="1600" dirty="0"/>
              <a:t>               Agriculture is the art and science of cultivating the soil , growing crops and raising livestock. It includes the preparation of plant and animal products for people to use and their distribution to markets. Agriculture provides most of the world’s food and fabrics.</a:t>
            </a:r>
          </a:p>
          <a:p>
            <a:pPr marL="0" indent="0">
              <a:buNone/>
            </a:pPr>
            <a:r>
              <a:rPr lang="en-GB" sz="1600" dirty="0"/>
              <a:t>             Agriculture has been the backbone of the Indian economy and it will continue to remain so for a long time. India is a global agricultural powerhouse. It is the world’s largest producer of milk , pulses and spices and has the world’s largest cattle. </a:t>
            </a:r>
          </a:p>
          <a:p>
            <a:pPr marL="0" indent="0">
              <a:buNone/>
            </a:pPr>
            <a:r>
              <a:rPr lang="en-GB" sz="1600" dirty="0"/>
              <a:t>there are three distinct crop seasons in India , they are</a:t>
            </a:r>
          </a:p>
          <a:p>
            <a:pPr>
              <a:buFont typeface="Arial" panose="020B0604020202020204" pitchFamily="34" charset="0"/>
              <a:buChar char="•"/>
            </a:pPr>
            <a:r>
              <a:rPr lang="en-GB" sz="1600" dirty="0"/>
              <a:t>  Kharif</a:t>
            </a:r>
          </a:p>
          <a:p>
            <a:pPr>
              <a:buFont typeface="Arial" panose="020B0604020202020204" pitchFamily="34" charset="0"/>
              <a:buChar char="•"/>
            </a:pPr>
            <a:r>
              <a:rPr lang="en-GB" sz="1600" dirty="0"/>
              <a:t>   Rabi</a:t>
            </a:r>
          </a:p>
          <a:p>
            <a:pPr>
              <a:buFont typeface="Arial" panose="020B0604020202020204" pitchFamily="34" charset="0"/>
              <a:buChar char="•"/>
            </a:pPr>
            <a:r>
              <a:rPr lang="en-GB" sz="1600" dirty="0"/>
              <a:t>   Zaid      </a:t>
            </a:r>
          </a:p>
          <a:p>
            <a:pPr marL="0" indent="0">
              <a:buNone/>
            </a:pPr>
            <a:r>
              <a:rPr lang="en-GB" sz="1600" dirty="0"/>
              <a:t>              </a:t>
            </a:r>
          </a:p>
        </p:txBody>
      </p:sp>
      <p:pic>
        <p:nvPicPr>
          <p:cNvPr id="4" name="Picture 3">
            <a:extLst>
              <a:ext uri="{FF2B5EF4-FFF2-40B4-BE49-F238E27FC236}">
                <a16:creationId xmlns:a16="http://schemas.microsoft.com/office/drawing/2014/main" id="{38DEE8B3-4EE0-D5A5-CFEA-25BC84EBA8E6}"/>
              </a:ext>
            </a:extLst>
          </p:cNvPr>
          <p:cNvPicPr>
            <a:picLocks noChangeAspect="1"/>
          </p:cNvPicPr>
          <p:nvPr/>
        </p:nvPicPr>
        <p:blipFill>
          <a:blip r:embed="rId2"/>
          <a:stretch>
            <a:fillRect/>
          </a:stretch>
        </p:blipFill>
        <p:spPr>
          <a:xfrm>
            <a:off x="4824874" y="4587827"/>
            <a:ext cx="2542252" cy="1646063"/>
          </a:xfrm>
          <a:prstGeom prst="rect">
            <a:avLst/>
          </a:prstGeom>
        </p:spPr>
      </p:pic>
      <p:pic>
        <p:nvPicPr>
          <p:cNvPr id="5" name="Picture 4">
            <a:extLst>
              <a:ext uri="{FF2B5EF4-FFF2-40B4-BE49-F238E27FC236}">
                <a16:creationId xmlns:a16="http://schemas.microsoft.com/office/drawing/2014/main" id="{93D39B8F-5F4B-C511-5D86-3D4257BC2732}"/>
              </a:ext>
            </a:extLst>
          </p:cNvPr>
          <p:cNvPicPr>
            <a:picLocks noChangeAspect="1"/>
          </p:cNvPicPr>
          <p:nvPr/>
        </p:nvPicPr>
        <p:blipFill>
          <a:blip r:embed="rId3"/>
          <a:stretch>
            <a:fillRect/>
          </a:stretch>
        </p:blipFill>
        <p:spPr>
          <a:xfrm>
            <a:off x="7518243" y="4474787"/>
            <a:ext cx="2347730" cy="1854996"/>
          </a:xfrm>
          <a:prstGeom prst="rect">
            <a:avLst/>
          </a:prstGeom>
        </p:spPr>
      </p:pic>
    </p:spTree>
    <p:extLst>
      <p:ext uri="{BB962C8B-B14F-4D97-AF65-F5344CB8AC3E}">
        <p14:creationId xmlns:p14="http://schemas.microsoft.com/office/powerpoint/2010/main" val="2977215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4251-680C-AFE9-B76D-721C15D840DF}"/>
              </a:ext>
            </a:extLst>
          </p:cNvPr>
          <p:cNvSpPr>
            <a:spLocks noGrp="1"/>
          </p:cNvSpPr>
          <p:nvPr>
            <p:ph type="title"/>
          </p:nvPr>
        </p:nvSpPr>
        <p:spPr/>
        <p:txBody>
          <a:bodyPr>
            <a:normAutofit/>
          </a:bodyPr>
          <a:lstStyle/>
          <a:p>
            <a:r>
              <a:rPr lang="en-GB" sz="2400" b="1" dirty="0"/>
              <a:t>PESTICIDES AND FERTILIZERS </a:t>
            </a:r>
            <a:endParaRPr lang="en-IN" sz="2400" b="1" dirty="0"/>
          </a:p>
        </p:txBody>
      </p:sp>
      <p:sp>
        <p:nvSpPr>
          <p:cNvPr id="3" name="Content Placeholder 2">
            <a:extLst>
              <a:ext uri="{FF2B5EF4-FFF2-40B4-BE49-F238E27FC236}">
                <a16:creationId xmlns:a16="http://schemas.microsoft.com/office/drawing/2014/main" id="{1CCB60F8-1059-04B8-117D-220718501FC4}"/>
              </a:ext>
            </a:extLst>
          </p:cNvPr>
          <p:cNvSpPr>
            <a:spLocks noGrp="1"/>
          </p:cNvSpPr>
          <p:nvPr>
            <p:ph idx="1"/>
          </p:nvPr>
        </p:nvSpPr>
        <p:spPr/>
        <p:txBody>
          <a:bodyPr/>
          <a:lstStyle/>
          <a:p>
            <a:pPr marL="0" indent="0">
              <a:buNone/>
            </a:pPr>
            <a:r>
              <a:rPr lang="en-GB" dirty="0"/>
              <a:t>Both fertilizers and pesticides have a strong bonding with each other. In order to get rid of crops and soil going damage due to heavy rain, flood and drought kind of situation, pesticides and fertilizers are used.</a:t>
            </a:r>
            <a:r>
              <a:rPr lang="en-IN" dirty="0"/>
              <a:t> They stimulate crop’s growth with greater yield, help in irrigation, crop protection, control pests, kill weeds, prevent diseases and protect food and much more.</a:t>
            </a:r>
            <a:endParaRPr lang="en-GB" dirty="0"/>
          </a:p>
        </p:txBody>
      </p:sp>
      <p:pic>
        <p:nvPicPr>
          <p:cNvPr id="4" name="Picture 3">
            <a:extLst>
              <a:ext uri="{FF2B5EF4-FFF2-40B4-BE49-F238E27FC236}">
                <a16:creationId xmlns:a16="http://schemas.microsoft.com/office/drawing/2014/main" id="{ED746ED9-F88F-2D9F-A75D-E4DD5BC25C26}"/>
              </a:ext>
            </a:extLst>
          </p:cNvPr>
          <p:cNvPicPr>
            <a:picLocks noChangeAspect="1"/>
          </p:cNvPicPr>
          <p:nvPr/>
        </p:nvPicPr>
        <p:blipFill>
          <a:blip r:embed="rId2"/>
          <a:stretch>
            <a:fillRect/>
          </a:stretch>
        </p:blipFill>
        <p:spPr>
          <a:xfrm>
            <a:off x="7619655" y="4014317"/>
            <a:ext cx="2619375" cy="1743075"/>
          </a:xfrm>
          <a:prstGeom prst="rect">
            <a:avLst/>
          </a:prstGeom>
        </p:spPr>
      </p:pic>
      <p:pic>
        <p:nvPicPr>
          <p:cNvPr id="5" name="Picture 4">
            <a:extLst>
              <a:ext uri="{FF2B5EF4-FFF2-40B4-BE49-F238E27FC236}">
                <a16:creationId xmlns:a16="http://schemas.microsoft.com/office/drawing/2014/main" id="{ABF01F7E-1120-76E4-5E9B-9EF8D09FEB9B}"/>
              </a:ext>
            </a:extLst>
          </p:cNvPr>
          <p:cNvPicPr>
            <a:picLocks noChangeAspect="1"/>
          </p:cNvPicPr>
          <p:nvPr/>
        </p:nvPicPr>
        <p:blipFill>
          <a:blip r:embed="rId3"/>
          <a:stretch>
            <a:fillRect/>
          </a:stretch>
        </p:blipFill>
        <p:spPr>
          <a:xfrm>
            <a:off x="4791075" y="4004792"/>
            <a:ext cx="2609850" cy="1752600"/>
          </a:xfrm>
          <a:prstGeom prst="rect">
            <a:avLst/>
          </a:prstGeom>
        </p:spPr>
      </p:pic>
    </p:spTree>
    <p:extLst>
      <p:ext uri="{BB962C8B-B14F-4D97-AF65-F5344CB8AC3E}">
        <p14:creationId xmlns:p14="http://schemas.microsoft.com/office/powerpoint/2010/main" val="112435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10E1-FDE5-C189-4FFE-C921B06870A4}"/>
              </a:ext>
            </a:extLst>
          </p:cNvPr>
          <p:cNvSpPr>
            <a:spLocks noGrp="1"/>
          </p:cNvSpPr>
          <p:nvPr>
            <p:ph type="title"/>
          </p:nvPr>
        </p:nvSpPr>
        <p:spPr/>
        <p:txBody>
          <a:bodyPr>
            <a:normAutofit/>
          </a:bodyPr>
          <a:lstStyle/>
          <a:p>
            <a:r>
              <a:rPr lang="en-GB" sz="2400" b="1" dirty="0"/>
              <a:t>CROP RECOMMENDATION </a:t>
            </a:r>
            <a:endParaRPr lang="en-IN" sz="2400" b="1" dirty="0"/>
          </a:p>
        </p:txBody>
      </p:sp>
      <p:sp>
        <p:nvSpPr>
          <p:cNvPr id="3" name="Content Placeholder 2">
            <a:extLst>
              <a:ext uri="{FF2B5EF4-FFF2-40B4-BE49-F238E27FC236}">
                <a16:creationId xmlns:a16="http://schemas.microsoft.com/office/drawing/2014/main" id="{4AEE2A60-0284-11F7-D07C-C80F91839CED}"/>
              </a:ext>
            </a:extLst>
          </p:cNvPr>
          <p:cNvSpPr>
            <a:spLocks noGrp="1"/>
          </p:cNvSpPr>
          <p:nvPr>
            <p:ph idx="1"/>
          </p:nvPr>
        </p:nvSpPr>
        <p:spPr/>
        <p:txBody>
          <a:bodyPr/>
          <a:lstStyle/>
          <a:p>
            <a:pPr marL="0" indent="0">
              <a:buNone/>
            </a:pPr>
            <a:r>
              <a:rPr lang="en-GB" b="0" i="0" dirty="0">
                <a:solidFill>
                  <a:srgbClr val="202124"/>
                </a:solidFill>
                <a:effectLst/>
                <a:latin typeface="Google Sans"/>
              </a:rPr>
              <a:t>Crop Recommendation system </a:t>
            </a:r>
            <a:r>
              <a:rPr lang="en-GB" b="0" i="0" dirty="0">
                <a:solidFill>
                  <a:srgbClr val="040C28"/>
                </a:solidFill>
                <a:effectLst/>
                <a:latin typeface="Google Sans"/>
              </a:rPr>
              <a:t>using Machine Learning that predicts crop suitability by factoring all relevant data such as temperature, rainfall, location, and soil condition</a:t>
            </a:r>
            <a:r>
              <a:rPr lang="en-GB" b="0" i="0" dirty="0">
                <a:solidFill>
                  <a:srgbClr val="202124"/>
                </a:solidFill>
                <a:effectLst/>
                <a:latin typeface="Google Sans"/>
              </a:rPr>
              <a:t>. This system is primarily concerned with performing </a:t>
            </a:r>
            <a:r>
              <a:rPr lang="en-GB" dirty="0" err="1">
                <a:solidFill>
                  <a:srgbClr val="202124"/>
                </a:solidFill>
                <a:latin typeface="Google Sans"/>
              </a:rPr>
              <a:t>a</a:t>
            </a:r>
            <a:r>
              <a:rPr lang="en-GB" b="0" i="0" dirty="0" err="1">
                <a:solidFill>
                  <a:srgbClr val="202124"/>
                </a:solidFill>
                <a:effectLst/>
                <a:latin typeface="Google Sans"/>
              </a:rPr>
              <a:t>gro</a:t>
            </a:r>
            <a:r>
              <a:rPr lang="en-GB" b="0" i="0" dirty="0">
                <a:solidFill>
                  <a:srgbClr val="202124"/>
                </a:solidFill>
                <a:effectLst/>
                <a:latin typeface="Google Sans"/>
              </a:rPr>
              <a:t> Consultant's principal role, which is to provide crop recommendations to farmers. </a:t>
            </a:r>
          </a:p>
          <a:p>
            <a:pPr marL="0" indent="0">
              <a:buNone/>
            </a:pPr>
            <a:r>
              <a:rPr lang="en-IN" dirty="0"/>
              <a:t>FEATURES OF CROP RECOMMENDATION </a:t>
            </a:r>
          </a:p>
          <a:p>
            <a:pPr>
              <a:buFont typeface="Wingdings" panose="05000000000000000000" pitchFamily="2" charset="2"/>
              <a:buChar char="§"/>
            </a:pPr>
            <a:r>
              <a:rPr lang="en-IN" dirty="0"/>
              <a:t>Soil PH</a:t>
            </a:r>
          </a:p>
          <a:p>
            <a:pPr>
              <a:buFont typeface="Wingdings" panose="05000000000000000000" pitchFamily="2" charset="2"/>
              <a:buChar char="§"/>
            </a:pPr>
            <a:r>
              <a:rPr lang="en-IN" dirty="0"/>
              <a:t>Humidity</a:t>
            </a:r>
          </a:p>
          <a:p>
            <a:pPr>
              <a:buFont typeface="Wingdings" panose="05000000000000000000" pitchFamily="2" charset="2"/>
              <a:buChar char="§"/>
            </a:pPr>
            <a:r>
              <a:rPr lang="en-IN" dirty="0"/>
              <a:t>NPK levels</a:t>
            </a:r>
          </a:p>
          <a:p>
            <a:pPr>
              <a:buFont typeface="Wingdings" panose="05000000000000000000" pitchFamily="2" charset="2"/>
              <a:buChar char="§"/>
            </a:pPr>
            <a:r>
              <a:rPr lang="en-IN" dirty="0"/>
              <a:t>Crop data</a:t>
            </a:r>
          </a:p>
          <a:p>
            <a:pPr>
              <a:buFont typeface="Wingdings" panose="05000000000000000000" pitchFamily="2" charset="2"/>
              <a:buChar char="§"/>
            </a:pPr>
            <a:r>
              <a:rPr lang="en-IN" dirty="0"/>
              <a:t>Temperature</a:t>
            </a:r>
          </a:p>
          <a:p>
            <a:pPr>
              <a:buFont typeface="Wingdings" panose="05000000000000000000" pitchFamily="2" charset="2"/>
              <a:buChar char="§"/>
            </a:pPr>
            <a:endParaRPr lang="en-IN" dirty="0"/>
          </a:p>
        </p:txBody>
      </p:sp>
      <p:pic>
        <p:nvPicPr>
          <p:cNvPr id="4" name="Picture 3">
            <a:extLst>
              <a:ext uri="{FF2B5EF4-FFF2-40B4-BE49-F238E27FC236}">
                <a16:creationId xmlns:a16="http://schemas.microsoft.com/office/drawing/2014/main" id="{0FEA1FC6-D250-D229-35A6-C3DB6B91A066}"/>
              </a:ext>
            </a:extLst>
          </p:cNvPr>
          <p:cNvPicPr>
            <a:picLocks noChangeAspect="1"/>
          </p:cNvPicPr>
          <p:nvPr/>
        </p:nvPicPr>
        <p:blipFill>
          <a:blip r:embed="rId2"/>
          <a:stretch>
            <a:fillRect/>
          </a:stretch>
        </p:blipFill>
        <p:spPr>
          <a:xfrm>
            <a:off x="9409043" y="4181437"/>
            <a:ext cx="2782957" cy="1854048"/>
          </a:xfrm>
          <a:prstGeom prst="rect">
            <a:avLst/>
          </a:prstGeom>
        </p:spPr>
      </p:pic>
      <p:pic>
        <p:nvPicPr>
          <p:cNvPr id="7" name="Picture 6">
            <a:extLst>
              <a:ext uri="{FF2B5EF4-FFF2-40B4-BE49-F238E27FC236}">
                <a16:creationId xmlns:a16="http://schemas.microsoft.com/office/drawing/2014/main" id="{C67C3888-3538-591A-7EAE-039FC7A6C7E1}"/>
              </a:ext>
            </a:extLst>
          </p:cNvPr>
          <p:cNvPicPr>
            <a:picLocks noChangeAspect="1"/>
          </p:cNvPicPr>
          <p:nvPr/>
        </p:nvPicPr>
        <p:blipFill>
          <a:blip r:embed="rId3"/>
          <a:stretch>
            <a:fillRect/>
          </a:stretch>
        </p:blipFill>
        <p:spPr>
          <a:xfrm>
            <a:off x="4545496" y="3899062"/>
            <a:ext cx="4863547" cy="2136423"/>
          </a:xfrm>
          <a:prstGeom prst="rect">
            <a:avLst/>
          </a:prstGeom>
        </p:spPr>
      </p:pic>
    </p:spTree>
    <p:extLst>
      <p:ext uri="{BB962C8B-B14F-4D97-AF65-F5344CB8AC3E}">
        <p14:creationId xmlns:p14="http://schemas.microsoft.com/office/powerpoint/2010/main" val="2030393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E941-77C6-B16B-4E0B-66C55933B8AB}"/>
              </a:ext>
            </a:extLst>
          </p:cNvPr>
          <p:cNvSpPr>
            <a:spLocks noGrp="1"/>
          </p:cNvSpPr>
          <p:nvPr>
            <p:ph type="title"/>
          </p:nvPr>
        </p:nvSpPr>
        <p:spPr/>
        <p:txBody>
          <a:bodyPr>
            <a:normAutofit/>
          </a:bodyPr>
          <a:lstStyle/>
          <a:p>
            <a:r>
              <a:rPr lang="en-GB" sz="2400" b="1" dirty="0"/>
              <a:t>CROP RECOMMENDATION MODEL</a:t>
            </a:r>
            <a:endParaRPr lang="en-IN" sz="2400" b="1" dirty="0"/>
          </a:p>
        </p:txBody>
      </p:sp>
      <p:pic>
        <p:nvPicPr>
          <p:cNvPr id="4" name="Content Placeholder 3">
            <a:extLst>
              <a:ext uri="{FF2B5EF4-FFF2-40B4-BE49-F238E27FC236}">
                <a16:creationId xmlns:a16="http://schemas.microsoft.com/office/drawing/2014/main" id="{E6A69CA8-35F9-749E-0585-B51E38466B13}"/>
              </a:ext>
            </a:extLst>
          </p:cNvPr>
          <p:cNvPicPr>
            <a:picLocks noGrp="1" noChangeAspect="1"/>
          </p:cNvPicPr>
          <p:nvPr>
            <p:ph idx="1"/>
          </p:nvPr>
        </p:nvPicPr>
        <p:blipFill>
          <a:blip r:embed="rId2"/>
          <a:stretch>
            <a:fillRect/>
          </a:stretch>
        </p:blipFill>
        <p:spPr>
          <a:xfrm>
            <a:off x="2729949" y="2208212"/>
            <a:ext cx="7569752" cy="3927545"/>
          </a:xfrm>
          <a:prstGeom prst="rect">
            <a:avLst/>
          </a:prstGeom>
        </p:spPr>
      </p:pic>
    </p:spTree>
    <p:extLst>
      <p:ext uri="{BB962C8B-B14F-4D97-AF65-F5344CB8AC3E}">
        <p14:creationId xmlns:p14="http://schemas.microsoft.com/office/powerpoint/2010/main" val="2773403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D7097-B2EE-ACF1-BE62-F0CFEFD77535}"/>
              </a:ext>
            </a:extLst>
          </p:cNvPr>
          <p:cNvSpPr>
            <a:spLocks noGrp="1"/>
          </p:cNvSpPr>
          <p:nvPr>
            <p:ph type="title"/>
          </p:nvPr>
        </p:nvSpPr>
        <p:spPr/>
        <p:txBody>
          <a:bodyPr>
            <a:normAutofit/>
          </a:bodyPr>
          <a:lstStyle/>
          <a:p>
            <a:r>
              <a:rPr lang="en-GB" sz="2400" b="1" dirty="0"/>
              <a:t>CEOP RECOMMENDATION </a:t>
            </a:r>
            <a:endParaRPr lang="en-IN" sz="2400" b="1" dirty="0"/>
          </a:p>
        </p:txBody>
      </p:sp>
      <p:pic>
        <p:nvPicPr>
          <p:cNvPr id="10" name="Content Placeholder 9">
            <a:extLst>
              <a:ext uri="{FF2B5EF4-FFF2-40B4-BE49-F238E27FC236}">
                <a16:creationId xmlns:a16="http://schemas.microsoft.com/office/drawing/2014/main" id="{1F3CABAA-20DE-6FF8-76AF-E0D67F320214}"/>
              </a:ext>
            </a:extLst>
          </p:cNvPr>
          <p:cNvPicPr>
            <a:picLocks noGrp="1" noChangeAspect="1"/>
          </p:cNvPicPr>
          <p:nvPr>
            <p:ph idx="1"/>
          </p:nvPr>
        </p:nvPicPr>
        <p:blipFill>
          <a:blip r:embed="rId2"/>
          <a:stretch>
            <a:fillRect/>
          </a:stretch>
        </p:blipFill>
        <p:spPr>
          <a:xfrm>
            <a:off x="2460741" y="2107096"/>
            <a:ext cx="5037666" cy="3778250"/>
          </a:xfrm>
          <a:prstGeom prst="rect">
            <a:avLst/>
          </a:prstGeom>
        </p:spPr>
      </p:pic>
      <p:pic>
        <p:nvPicPr>
          <p:cNvPr id="11" name="Picture 10">
            <a:extLst>
              <a:ext uri="{FF2B5EF4-FFF2-40B4-BE49-F238E27FC236}">
                <a16:creationId xmlns:a16="http://schemas.microsoft.com/office/drawing/2014/main" id="{3450DFAC-F4BF-968C-227B-842C6112A5FC}"/>
              </a:ext>
            </a:extLst>
          </p:cNvPr>
          <p:cNvPicPr>
            <a:picLocks noChangeAspect="1"/>
          </p:cNvPicPr>
          <p:nvPr/>
        </p:nvPicPr>
        <p:blipFill>
          <a:blip r:embed="rId3"/>
          <a:stretch>
            <a:fillRect/>
          </a:stretch>
        </p:blipFill>
        <p:spPr>
          <a:xfrm>
            <a:off x="7835036" y="2791930"/>
            <a:ext cx="3792445" cy="2408582"/>
          </a:xfrm>
          <a:prstGeom prst="rect">
            <a:avLst/>
          </a:prstGeom>
        </p:spPr>
      </p:pic>
    </p:spTree>
    <p:extLst>
      <p:ext uri="{BB962C8B-B14F-4D97-AF65-F5344CB8AC3E}">
        <p14:creationId xmlns:p14="http://schemas.microsoft.com/office/powerpoint/2010/main" val="3999194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A908-B412-5171-EE51-B2C50AEB7F0A}"/>
              </a:ext>
            </a:extLst>
          </p:cNvPr>
          <p:cNvSpPr>
            <a:spLocks noGrp="1"/>
          </p:cNvSpPr>
          <p:nvPr>
            <p:ph type="title"/>
          </p:nvPr>
        </p:nvSpPr>
        <p:spPr/>
        <p:txBody>
          <a:bodyPr>
            <a:normAutofit/>
          </a:bodyPr>
          <a:lstStyle/>
          <a:p>
            <a:r>
              <a:rPr lang="en-GB" sz="2400" b="1" dirty="0"/>
              <a:t>CROP RECOMMENDATION</a:t>
            </a:r>
            <a:br>
              <a:rPr lang="en-GB" sz="2400" b="1" dirty="0"/>
            </a:br>
            <a:br>
              <a:rPr lang="en-GB" sz="2400" b="1" dirty="0"/>
            </a:br>
            <a:r>
              <a:rPr lang="en-GB" sz="1800" u="sng" dirty="0"/>
              <a:t>Selected recommendation for the main crops </a:t>
            </a:r>
            <a:endParaRPr lang="en-IN" sz="2400" b="1" u="sng" dirty="0"/>
          </a:p>
        </p:txBody>
      </p:sp>
      <p:pic>
        <p:nvPicPr>
          <p:cNvPr id="4" name="Content Placeholder 3">
            <a:extLst>
              <a:ext uri="{FF2B5EF4-FFF2-40B4-BE49-F238E27FC236}">
                <a16:creationId xmlns:a16="http://schemas.microsoft.com/office/drawing/2014/main" id="{77401204-C64C-EB0A-CC3A-F3F936688344}"/>
              </a:ext>
            </a:extLst>
          </p:cNvPr>
          <p:cNvPicPr>
            <a:picLocks noGrp="1" noChangeAspect="1"/>
          </p:cNvPicPr>
          <p:nvPr>
            <p:ph idx="1"/>
          </p:nvPr>
        </p:nvPicPr>
        <p:blipFill>
          <a:blip r:embed="rId2"/>
          <a:stretch>
            <a:fillRect/>
          </a:stretch>
        </p:blipFill>
        <p:spPr>
          <a:xfrm>
            <a:off x="2663189" y="2027583"/>
            <a:ext cx="7580741" cy="4320207"/>
          </a:xfrm>
          <a:prstGeom prst="rect">
            <a:avLst/>
          </a:prstGeom>
        </p:spPr>
      </p:pic>
    </p:spTree>
    <p:extLst>
      <p:ext uri="{BB962C8B-B14F-4D97-AF65-F5344CB8AC3E}">
        <p14:creationId xmlns:p14="http://schemas.microsoft.com/office/powerpoint/2010/main" val="3914458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1FB2-1900-1982-C203-98914BACCBA8}"/>
              </a:ext>
            </a:extLst>
          </p:cNvPr>
          <p:cNvSpPr>
            <a:spLocks noGrp="1"/>
          </p:cNvSpPr>
          <p:nvPr>
            <p:ph type="title"/>
          </p:nvPr>
        </p:nvSpPr>
        <p:spPr/>
        <p:txBody>
          <a:bodyPr>
            <a:normAutofit/>
          </a:bodyPr>
          <a:lstStyle/>
          <a:p>
            <a:r>
              <a:rPr lang="en-GB" sz="2400" b="1" dirty="0"/>
              <a:t>PRECISION AGRICULTURE </a:t>
            </a:r>
            <a:endParaRPr lang="en-IN" sz="2400" b="1" dirty="0"/>
          </a:p>
        </p:txBody>
      </p:sp>
      <p:sp>
        <p:nvSpPr>
          <p:cNvPr id="3" name="Content Placeholder 2">
            <a:extLst>
              <a:ext uri="{FF2B5EF4-FFF2-40B4-BE49-F238E27FC236}">
                <a16:creationId xmlns:a16="http://schemas.microsoft.com/office/drawing/2014/main" id="{7EB9C9FC-9FBC-48C1-AB87-5F57BA0E29E1}"/>
              </a:ext>
            </a:extLst>
          </p:cNvPr>
          <p:cNvSpPr>
            <a:spLocks noGrp="1"/>
          </p:cNvSpPr>
          <p:nvPr>
            <p:ph idx="1"/>
          </p:nvPr>
        </p:nvSpPr>
        <p:spPr>
          <a:xfrm>
            <a:off x="1873594" y="2058206"/>
            <a:ext cx="8915400" cy="3777622"/>
          </a:xfrm>
        </p:spPr>
        <p:txBody>
          <a:bodyPr/>
          <a:lstStyle/>
          <a:p>
            <a:pPr marL="0" indent="0">
              <a:buNone/>
            </a:pPr>
            <a:r>
              <a:rPr lang="en-GB" b="0" i="0" dirty="0">
                <a:solidFill>
                  <a:srgbClr val="202124"/>
                </a:solidFill>
                <a:effectLst/>
                <a:latin typeface="Google Sans"/>
              </a:rPr>
              <a:t>Precision agriculture (PA) is </a:t>
            </a:r>
            <a:r>
              <a:rPr lang="en-GB" b="0" i="0" dirty="0">
                <a:solidFill>
                  <a:srgbClr val="040C28"/>
                </a:solidFill>
                <a:effectLst/>
                <a:latin typeface="Google Sans"/>
              </a:rPr>
              <a:t>the science of improving crop yields and assisting management decisions using high technology sensor and analysis tools</a:t>
            </a:r>
            <a:r>
              <a:rPr lang="en-GB" b="0" i="0" dirty="0">
                <a:solidFill>
                  <a:srgbClr val="202124"/>
                </a:solidFill>
                <a:effectLst/>
                <a:latin typeface="Google Sans"/>
              </a:rPr>
              <a:t>. PA is a new concept adopted throughout the world to increase production, reduce </a:t>
            </a:r>
            <a:r>
              <a:rPr lang="en-GB" b="0" i="0" dirty="0" err="1">
                <a:solidFill>
                  <a:srgbClr val="202124"/>
                </a:solidFill>
                <a:effectLst/>
                <a:latin typeface="Google Sans"/>
              </a:rPr>
              <a:t>labor</a:t>
            </a:r>
            <a:r>
              <a:rPr lang="en-GB" b="0" i="0" dirty="0">
                <a:solidFill>
                  <a:srgbClr val="202124"/>
                </a:solidFill>
                <a:effectLst/>
                <a:latin typeface="Google Sans"/>
              </a:rPr>
              <a:t> time, and ensure the effective management of fertilizers and irrigation processes.</a:t>
            </a:r>
          </a:p>
          <a:p>
            <a:pPr marL="0" indent="0">
              <a:buNone/>
            </a:pPr>
            <a:r>
              <a:rPr lang="en-GB" dirty="0">
                <a:solidFill>
                  <a:srgbClr val="202124"/>
                </a:solidFill>
                <a:latin typeface="Google Sans"/>
              </a:rPr>
              <a:t>TYPES OF PRECISION AGRICULTURE </a:t>
            </a:r>
          </a:p>
          <a:p>
            <a:pPr>
              <a:buFont typeface="Wingdings" panose="05000000000000000000" pitchFamily="2" charset="2"/>
              <a:buChar char="§"/>
            </a:pPr>
            <a:r>
              <a:rPr lang="en-GB" dirty="0">
                <a:solidFill>
                  <a:srgbClr val="202124"/>
                </a:solidFill>
                <a:latin typeface="Google Sans"/>
              </a:rPr>
              <a:t>Soil sampling and analysis</a:t>
            </a:r>
          </a:p>
          <a:p>
            <a:pPr>
              <a:buFont typeface="Wingdings" panose="05000000000000000000" pitchFamily="2" charset="2"/>
              <a:buChar char="§"/>
            </a:pPr>
            <a:r>
              <a:rPr lang="en-GB" dirty="0">
                <a:solidFill>
                  <a:srgbClr val="202124"/>
                </a:solidFill>
                <a:latin typeface="Google Sans"/>
              </a:rPr>
              <a:t>Weather monitoring</a:t>
            </a:r>
          </a:p>
          <a:p>
            <a:pPr>
              <a:buFont typeface="Wingdings" panose="05000000000000000000" pitchFamily="2" charset="2"/>
              <a:buChar char="§"/>
            </a:pPr>
            <a:r>
              <a:rPr lang="en-GB" dirty="0">
                <a:solidFill>
                  <a:srgbClr val="202124"/>
                </a:solidFill>
                <a:latin typeface="Google Sans"/>
              </a:rPr>
              <a:t>Labour management</a:t>
            </a:r>
          </a:p>
          <a:p>
            <a:pPr>
              <a:buFont typeface="Wingdings" panose="05000000000000000000" pitchFamily="2" charset="2"/>
              <a:buChar char="§"/>
            </a:pPr>
            <a:r>
              <a:rPr lang="en-GB" dirty="0">
                <a:solidFill>
                  <a:srgbClr val="202124"/>
                </a:solidFill>
                <a:latin typeface="Google Sans"/>
              </a:rPr>
              <a:t>Equipment management </a:t>
            </a:r>
          </a:p>
          <a:p>
            <a:pPr>
              <a:buFont typeface="Wingdings" panose="05000000000000000000" pitchFamily="2" charset="2"/>
              <a:buChar char="§"/>
            </a:pPr>
            <a:endParaRPr lang="en-GB" dirty="0">
              <a:solidFill>
                <a:srgbClr val="202124"/>
              </a:solidFill>
              <a:latin typeface="Google Sans"/>
            </a:endParaRPr>
          </a:p>
        </p:txBody>
      </p:sp>
      <p:pic>
        <p:nvPicPr>
          <p:cNvPr id="4" name="Picture 3">
            <a:extLst>
              <a:ext uri="{FF2B5EF4-FFF2-40B4-BE49-F238E27FC236}">
                <a16:creationId xmlns:a16="http://schemas.microsoft.com/office/drawing/2014/main" id="{CCD4848F-9C25-51B4-E338-C87695DA512C}"/>
              </a:ext>
            </a:extLst>
          </p:cNvPr>
          <p:cNvPicPr>
            <a:picLocks noChangeAspect="1"/>
          </p:cNvPicPr>
          <p:nvPr/>
        </p:nvPicPr>
        <p:blipFill>
          <a:blip r:embed="rId2"/>
          <a:stretch>
            <a:fillRect/>
          </a:stretch>
        </p:blipFill>
        <p:spPr>
          <a:xfrm>
            <a:off x="7987886" y="3751029"/>
            <a:ext cx="3229803" cy="2160193"/>
          </a:xfrm>
          <a:prstGeom prst="rect">
            <a:avLst/>
          </a:prstGeom>
        </p:spPr>
      </p:pic>
      <p:pic>
        <p:nvPicPr>
          <p:cNvPr id="5" name="Picture 4">
            <a:extLst>
              <a:ext uri="{FF2B5EF4-FFF2-40B4-BE49-F238E27FC236}">
                <a16:creationId xmlns:a16="http://schemas.microsoft.com/office/drawing/2014/main" id="{5FEFB58F-B875-DD07-65AE-016F1A6F7321}"/>
              </a:ext>
            </a:extLst>
          </p:cNvPr>
          <p:cNvPicPr>
            <a:picLocks noChangeAspect="1"/>
          </p:cNvPicPr>
          <p:nvPr/>
        </p:nvPicPr>
        <p:blipFill>
          <a:blip r:embed="rId3"/>
          <a:stretch>
            <a:fillRect/>
          </a:stretch>
        </p:blipFill>
        <p:spPr>
          <a:xfrm>
            <a:off x="5509946" y="3947017"/>
            <a:ext cx="2318914" cy="1768215"/>
          </a:xfrm>
          <a:prstGeom prst="rect">
            <a:avLst/>
          </a:prstGeom>
        </p:spPr>
      </p:pic>
    </p:spTree>
    <p:extLst>
      <p:ext uri="{BB962C8B-B14F-4D97-AF65-F5344CB8AC3E}">
        <p14:creationId xmlns:p14="http://schemas.microsoft.com/office/powerpoint/2010/main" val="305966485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387</TotalTime>
  <Words>609</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Century Gothic</vt:lpstr>
      <vt:lpstr>Google Sans</vt:lpstr>
      <vt:lpstr>Wingdings</vt:lpstr>
      <vt:lpstr>Wingdings 3</vt:lpstr>
      <vt:lpstr>Wisp</vt:lpstr>
      <vt:lpstr>AI WITH PYTHON</vt:lpstr>
      <vt:lpstr>KTC-HUBLI </vt:lpstr>
      <vt:lpstr>Create a high level concept amount and type of fertilizers and pesticides required for the type of agriculture products to be harvested based on the soil and monsoon prediction.</vt:lpstr>
      <vt:lpstr>PESTICIDES AND FERTILIZERS </vt:lpstr>
      <vt:lpstr>CROP RECOMMENDATION </vt:lpstr>
      <vt:lpstr>CROP RECOMMENDATION MODEL</vt:lpstr>
      <vt:lpstr>CEOP RECOMMENDATION </vt:lpstr>
      <vt:lpstr>CROP RECOMMENDATION  Selected recommendation for the main crops </vt:lpstr>
      <vt:lpstr>PRECISION AGRICULTURE </vt:lpstr>
      <vt:lpstr>PRICISION FARMING AND REMOTE SENSING IN PRECISION                                       AGRICULTURE  </vt:lpstr>
      <vt:lpstr>MILLET (RAGI)</vt:lpstr>
      <vt:lpstr>3. Application of micronutrient mixture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WITH PYTHON</dc:title>
  <dc:creator>Priyanka</dc:creator>
  <cp:lastModifiedBy>Priyanka</cp:lastModifiedBy>
  <cp:revision>5</cp:revision>
  <dcterms:created xsi:type="dcterms:W3CDTF">2023-03-25T07:15:58Z</dcterms:created>
  <dcterms:modified xsi:type="dcterms:W3CDTF">2023-03-25T17:37:11Z</dcterms:modified>
</cp:coreProperties>
</file>